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8"/>
  </p:notesMasterIdLst>
  <p:handoutMasterIdLst>
    <p:handoutMasterId r:id="rId19"/>
  </p:handoutMasterIdLst>
  <p:sldIdLst>
    <p:sldId id="262" r:id="rId5"/>
    <p:sldId id="575" r:id="rId6"/>
    <p:sldId id="633" r:id="rId7"/>
    <p:sldId id="665" r:id="rId8"/>
    <p:sldId id="666" r:id="rId9"/>
    <p:sldId id="667" r:id="rId10"/>
    <p:sldId id="668" r:id="rId11"/>
    <p:sldId id="634" r:id="rId12"/>
    <p:sldId id="559" r:id="rId13"/>
    <p:sldId id="669" r:id="rId14"/>
    <p:sldId id="658" r:id="rId15"/>
    <p:sldId id="670" r:id="rId16"/>
    <p:sldId id="6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704" autoAdjust="0"/>
  </p:normalViewPr>
  <p:slideViewPr>
    <p:cSldViewPr snapToGrid="0">
      <p:cViewPr varScale="1">
        <p:scale>
          <a:sx n="77" d="100"/>
          <a:sy n="77" d="100"/>
        </p:scale>
        <p:origin x="420" y="90"/>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3/20/2021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3/20/2021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dirty="0"/>
          </a:p>
        </p:txBody>
      </p:sp>
    </p:spTree>
    <p:extLst>
      <p:ext uri="{BB962C8B-B14F-4D97-AF65-F5344CB8AC3E}">
        <p14:creationId xmlns:p14="http://schemas.microsoft.com/office/powerpoint/2010/main" val="1289636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11</a:t>
            </a:fld>
            <a:endParaRPr lang="en-US" dirty="0"/>
          </a:p>
        </p:txBody>
      </p:sp>
    </p:spTree>
    <p:extLst>
      <p:ext uri="{BB962C8B-B14F-4D97-AF65-F5344CB8AC3E}">
        <p14:creationId xmlns:p14="http://schemas.microsoft.com/office/powerpoint/2010/main" val="1202914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12</a:t>
            </a:fld>
            <a:endParaRPr lang="en-US" dirty="0"/>
          </a:p>
        </p:txBody>
      </p:sp>
    </p:spTree>
    <p:extLst>
      <p:ext uri="{BB962C8B-B14F-4D97-AF65-F5344CB8AC3E}">
        <p14:creationId xmlns:p14="http://schemas.microsoft.com/office/powerpoint/2010/main" val="73172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dirty="0"/>
          </a:p>
        </p:txBody>
      </p:sp>
    </p:spTree>
    <p:extLst>
      <p:ext uri="{BB962C8B-B14F-4D97-AF65-F5344CB8AC3E}">
        <p14:creationId xmlns:p14="http://schemas.microsoft.com/office/powerpoint/2010/main" val="132139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dirty="0"/>
          </a:p>
        </p:txBody>
      </p:sp>
    </p:spTree>
    <p:extLst>
      <p:ext uri="{BB962C8B-B14F-4D97-AF65-F5344CB8AC3E}">
        <p14:creationId xmlns:p14="http://schemas.microsoft.com/office/powerpoint/2010/main" val="2265600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dirty="0"/>
          </a:p>
        </p:txBody>
      </p:sp>
    </p:spTree>
    <p:extLst>
      <p:ext uri="{BB962C8B-B14F-4D97-AF65-F5344CB8AC3E}">
        <p14:creationId xmlns:p14="http://schemas.microsoft.com/office/powerpoint/2010/main" val="193884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dirty="0"/>
          </a:p>
        </p:txBody>
      </p:sp>
    </p:spTree>
    <p:extLst>
      <p:ext uri="{BB962C8B-B14F-4D97-AF65-F5344CB8AC3E}">
        <p14:creationId xmlns:p14="http://schemas.microsoft.com/office/powerpoint/2010/main" val="464222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dirty="0"/>
          </a:p>
        </p:txBody>
      </p:sp>
    </p:spTree>
    <p:extLst>
      <p:ext uri="{BB962C8B-B14F-4D97-AF65-F5344CB8AC3E}">
        <p14:creationId xmlns:p14="http://schemas.microsoft.com/office/powerpoint/2010/main" val="170823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dirty="0"/>
          </a:p>
        </p:txBody>
      </p:sp>
    </p:spTree>
    <p:extLst>
      <p:ext uri="{BB962C8B-B14F-4D97-AF65-F5344CB8AC3E}">
        <p14:creationId xmlns:p14="http://schemas.microsoft.com/office/powerpoint/2010/main" val="3431342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9</a:t>
            </a:fld>
            <a:endParaRPr lang="en-US" dirty="0"/>
          </a:p>
        </p:txBody>
      </p:sp>
    </p:spTree>
    <p:extLst>
      <p:ext uri="{BB962C8B-B14F-4D97-AF65-F5344CB8AC3E}">
        <p14:creationId xmlns:p14="http://schemas.microsoft.com/office/powerpoint/2010/main" val="1842110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10</a:t>
            </a:fld>
            <a:endParaRPr lang="en-US" dirty="0"/>
          </a:p>
        </p:txBody>
      </p:sp>
    </p:spTree>
    <p:extLst>
      <p:ext uri="{BB962C8B-B14F-4D97-AF65-F5344CB8AC3E}">
        <p14:creationId xmlns:p14="http://schemas.microsoft.com/office/powerpoint/2010/main" val="189556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9693A-2307-4FDC-9539-08DC9083DDED}" type="datetime1">
              <a:rPr lang="en-US" smtClean="0"/>
              <a:t>3/20/2021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54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3/20/2021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582639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3/20/2021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870457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3/20/2021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4979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3/20/2021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97303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3/20/2021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031579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3/20/2021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952616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3/20/2021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4892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DC13F-2D2A-49BA-966D-6530A12E7C15}" type="datetime1">
              <a:rPr lang="en-US" smtClean="0"/>
              <a:t>3/20/2021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8555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3/20/2021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917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3/20/2021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36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3/20/2021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11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3/20/2021</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341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3/20/2021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948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3/20/2021</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9399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3/20/2021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0595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3/20/2021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986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CABDA2-EB00-4A4D-86B7-63E286A484E5}" type="datetime1">
              <a:rPr lang="en-US" smtClean="0"/>
              <a:t>3/20/2021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4798943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The Grace of God at Work</a:t>
            </a:r>
          </a:p>
          <a:p>
            <a:pPr algn="ctr"/>
            <a:r>
              <a:rPr lang="en-US" sz="2800" i="1" dirty="0">
                <a:latin typeface="Avenir Next LT Pro" panose="020B0504020202020204" pitchFamily="34" charset="0"/>
              </a:rPr>
              <a:t>Titus 2:11-14 (Part 1)</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March 21, 2021 - PM</a:t>
            </a:r>
          </a:p>
        </p:txBody>
      </p:sp>
    </p:spTree>
    <p:extLst>
      <p:ext uri="{BB962C8B-B14F-4D97-AF65-F5344CB8AC3E}">
        <p14:creationId xmlns:p14="http://schemas.microsoft.com/office/powerpoint/2010/main" val="1158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2:11</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323439"/>
          </a:xfrm>
          <a:prstGeom prst="rect">
            <a:avLst/>
          </a:prstGeom>
          <a:noFill/>
          <a:ln>
            <a:noFill/>
          </a:ln>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For the grace of God has appeared, </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bringing salvation to all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1965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Romans 5:8-10</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046988"/>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8 But God demonstrates His own love toward us, in that while we were yet </a:t>
            </a:r>
            <a:r>
              <a:rPr lang="en-US" sz="3200" i="1" u="sng" dirty="0">
                <a:effectLst/>
                <a:latin typeface="Calibri" panose="020F0502020204030204" pitchFamily="34" charset="0"/>
                <a:ea typeface="Calibri" panose="020F0502020204030204" pitchFamily="34" charset="0"/>
                <a:cs typeface="Calibri" panose="020F0502020204030204" pitchFamily="34" charset="0"/>
              </a:rPr>
              <a:t>sinners</a:t>
            </a:r>
            <a:r>
              <a:rPr lang="en-US" sz="3200" i="1" dirty="0">
                <a:effectLst/>
                <a:latin typeface="Calibri" panose="020F0502020204030204" pitchFamily="34" charset="0"/>
                <a:ea typeface="Calibri" panose="020F0502020204030204" pitchFamily="34" charset="0"/>
                <a:cs typeface="Calibri" panose="020F0502020204030204" pitchFamily="34" charset="0"/>
              </a:rPr>
              <a:t>, Christ died for us. 9 Much more then, having now been </a:t>
            </a:r>
            <a:r>
              <a:rPr lang="en-US" sz="3200" i="1" u="sng" dirty="0">
                <a:effectLst/>
                <a:latin typeface="Calibri" panose="020F0502020204030204" pitchFamily="34" charset="0"/>
                <a:ea typeface="Calibri" panose="020F0502020204030204" pitchFamily="34" charset="0"/>
                <a:cs typeface="Calibri" panose="020F0502020204030204" pitchFamily="34" charset="0"/>
              </a:rPr>
              <a:t>justified</a:t>
            </a:r>
            <a:r>
              <a:rPr lang="en-US" sz="3200" i="1" dirty="0">
                <a:effectLst/>
                <a:latin typeface="Calibri" panose="020F0502020204030204" pitchFamily="34" charset="0"/>
                <a:ea typeface="Calibri" panose="020F0502020204030204" pitchFamily="34" charset="0"/>
                <a:cs typeface="Calibri" panose="020F0502020204030204" pitchFamily="34" charset="0"/>
              </a:rPr>
              <a:t> by His blood, we shall be </a:t>
            </a:r>
            <a:r>
              <a:rPr lang="en-US" sz="3200" i="1" u="sng" dirty="0">
                <a:effectLst/>
                <a:latin typeface="Calibri" panose="020F0502020204030204" pitchFamily="34" charset="0"/>
                <a:ea typeface="Calibri" panose="020F0502020204030204" pitchFamily="34" charset="0"/>
                <a:cs typeface="Calibri" panose="020F0502020204030204" pitchFamily="34" charset="0"/>
              </a:rPr>
              <a:t>saved from the wrath of God</a:t>
            </a:r>
            <a:r>
              <a:rPr lang="en-US" sz="3200" i="1" dirty="0">
                <a:effectLst/>
                <a:latin typeface="Calibri" panose="020F0502020204030204" pitchFamily="34" charset="0"/>
                <a:ea typeface="Calibri" panose="020F0502020204030204" pitchFamily="34" charset="0"/>
                <a:cs typeface="Calibri" panose="020F0502020204030204" pitchFamily="34" charset="0"/>
              </a:rPr>
              <a:t> through Him. 10 For if while we were </a:t>
            </a:r>
            <a:r>
              <a:rPr lang="en-US" sz="3200" i="1" u="sng" dirty="0">
                <a:effectLst/>
                <a:latin typeface="Calibri" panose="020F0502020204030204" pitchFamily="34" charset="0"/>
                <a:ea typeface="Calibri" panose="020F0502020204030204" pitchFamily="34" charset="0"/>
                <a:cs typeface="Calibri" panose="020F0502020204030204" pitchFamily="34" charset="0"/>
              </a:rPr>
              <a:t>enemies</a:t>
            </a:r>
            <a:r>
              <a:rPr lang="en-US" sz="3200" i="1" dirty="0">
                <a:effectLst/>
                <a:latin typeface="Calibri" panose="020F0502020204030204" pitchFamily="34" charset="0"/>
                <a:ea typeface="Calibri" panose="020F0502020204030204" pitchFamily="34" charset="0"/>
                <a:cs typeface="Calibri" panose="020F0502020204030204" pitchFamily="34" charset="0"/>
              </a:rPr>
              <a:t> we were reconciled to God through the death of His Son, much more, having been reconciled, we shall be </a:t>
            </a:r>
            <a:r>
              <a:rPr lang="en-US" sz="3200" i="1" u="sng" dirty="0">
                <a:effectLst/>
                <a:latin typeface="Calibri" panose="020F0502020204030204" pitchFamily="34" charset="0"/>
                <a:ea typeface="Calibri" panose="020F0502020204030204" pitchFamily="34" charset="0"/>
                <a:cs typeface="Calibri" panose="020F0502020204030204" pitchFamily="34" charset="0"/>
              </a:rPr>
              <a:t>saved</a:t>
            </a:r>
            <a:r>
              <a:rPr lang="en-US" sz="3200" i="1" dirty="0">
                <a:effectLst/>
                <a:latin typeface="Calibri" panose="020F0502020204030204" pitchFamily="34" charset="0"/>
                <a:ea typeface="Calibri" panose="020F0502020204030204" pitchFamily="34" charset="0"/>
                <a:cs typeface="Calibri" panose="020F0502020204030204" pitchFamily="34" charset="0"/>
              </a:rPr>
              <a:t> by His life.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8995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2:11-14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539430"/>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11 For the grace of God has appeared, bringing salvation to all men, 12 instructing us to deny ungodliness and worldly desires and to live sensibly, righteously and godly in the present age, 13 looking for the blessed hope and the appearing of the glory of our great God and Savior, Christ Jesus, 14 who gave Himself for us to redeem us from every lawless deed, and to purify for Himself a people for His own possession, zealous for good deeds.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489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The Grace of God at Work</a:t>
            </a:r>
          </a:p>
          <a:p>
            <a:pPr algn="ctr"/>
            <a:r>
              <a:rPr lang="en-US" sz="2800" i="1" dirty="0">
                <a:latin typeface="Avenir Next LT Pro" panose="020B0504020202020204" pitchFamily="34" charset="0"/>
              </a:rPr>
              <a:t>Titus 2:11-14 (Part 1)</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March 21, 2021 - PM</a:t>
            </a:r>
          </a:p>
        </p:txBody>
      </p:sp>
    </p:spTree>
    <p:extLst>
      <p:ext uri="{BB962C8B-B14F-4D97-AF65-F5344CB8AC3E}">
        <p14:creationId xmlns:p14="http://schemas.microsoft.com/office/powerpoint/2010/main" val="225213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2:11-14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539430"/>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11 For the grace of God has appeared, bringing salvation to all men, 12 instructing us to deny ungodliness and worldly desires and to live sensibly, righteously and godly in the present age, 13 looking for the blessed hope and the appearing of the glory of our great God and Savior, Christ Jesus, 14 who gave Himself for us to redeem us from every lawless deed, and to purify for Himself a people for His own possession, zealous for good deeds.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95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Wonderful Grace of Jesus</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970318"/>
          </a:xfrm>
          <a:prstGeom prst="rect">
            <a:avLst/>
          </a:prstGeom>
          <a:noFill/>
          <a:ln>
            <a:noFill/>
          </a:ln>
        </p:spPr>
        <p:txBody>
          <a:bodyPr wrap="square" rtlCol="0">
            <a:spAutoFit/>
          </a:bodyPr>
          <a:lstStyle/>
          <a:p>
            <a:pPr marL="0" marR="0" algn="ctr">
              <a:spcBef>
                <a:spcPts val="0"/>
              </a:spcBef>
              <a:spcAft>
                <a:spcPts val="0"/>
              </a:spcAft>
            </a:pPr>
            <a:r>
              <a:rPr lang="en-US" sz="2800" dirty="0">
                <a:effectLst/>
                <a:latin typeface="Century Gothic" panose="020B0502020202020204" pitchFamily="34" charset="0"/>
                <a:ea typeface="Calibri" panose="020F0502020204030204" pitchFamily="34" charset="0"/>
                <a:cs typeface="Times New Roman" panose="02020603050405020304" pitchFamily="18" charset="0"/>
              </a:rPr>
              <a:t>Wonderful grace of Jesus, greater than all my sin;</a:t>
            </a: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r>
              <a:rPr lang="en-US" sz="2800" dirty="0">
                <a:effectLst/>
                <a:latin typeface="Century Gothic" panose="020B0502020202020204" pitchFamily="34" charset="0"/>
                <a:ea typeface="Calibri" panose="020F0502020204030204" pitchFamily="34" charset="0"/>
                <a:cs typeface="Times New Roman" panose="02020603050405020304" pitchFamily="18" charset="0"/>
              </a:rPr>
              <a:t>How shall my tongue describe it, where shall its praise begin?</a:t>
            </a: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r>
              <a:rPr lang="en-US" sz="2800" dirty="0">
                <a:effectLst/>
                <a:latin typeface="Century Gothic" panose="020B0502020202020204" pitchFamily="34" charset="0"/>
                <a:ea typeface="Calibri" panose="020F0502020204030204" pitchFamily="34" charset="0"/>
                <a:cs typeface="Times New Roman" panose="02020603050405020304" pitchFamily="18" charset="0"/>
              </a:rPr>
              <a:t>Taking away my burden, setting my spirit free;</a:t>
            </a: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r>
              <a:rPr lang="en-US" sz="2800" dirty="0">
                <a:effectLst/>
                <a:latin typeface="Century Gothic" panose="020B0502020202020204" pitchFamily="34" charset="0"/>
                <a:ea typeface="Calibri" panose="020F0502020204030204" pitchFamily="34" charset="0"/>
                <a:cs typeface="Times New Roman" panose="02020603050405020304" pitchFamily="18" charset="0"/>
              </a:rPr>
              <a:t>For the wonderful grace of Jesus reaches me.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r>
              <a:rPr lang="en-US" sz="2800" dirty="0">
                <a:effectLst/>
                <a:latin typeface="Century Gothic" panose="020B0502020202020204" pitchFamily="34" charset="0"/>
                <a:ea typeface="Calibri" panose="020F0502020204030204" pitchFamily="34" charset="0"/>
                <a:cs typeface="Times New Roman" panose="02020603050405020304" pitchFamily="18" charset="0"/>
              </a:rPr>
              <a:t>Wonderful grace of Jesus, reaching to all the lost,</a:t>
            </a: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r>
              <a:rPr lang="en-US" sz="2800" dirty="0">
                <a:effectLst/>
                <a:latin typeface="Century Gothic" panose="020B0502020202020204" pitchFamily="34" charset="0"/>
                <a:ea typeface="Calibri" panose="020F0502020204030204" pitchFamily="34" charset="0"/>
                <a:cs typeface="Times New Roman" panose="02020603050405020304" pitchFamily="18" charset="0"/>
              </a:rPr>
              <a:t>By it I have been pardoned, saved to the uttermost;</a:t>
            </a: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r>
              <a:rPr lang="en-US" sz="2800" dirty="0">
                <a:effectLst/>
                <a:latin typeface="Century Gothic" panose="020B0502020202020204" pitchFamily="34" charset="0"/>
                <a:ea typeface="Calibri" panose="020F0502020204030204" pitchFamily="34" charset="0"/>
                <a:cs typeface="Times New Roman" panose="02020603050405020304" pitchFamily="18" charset="0"/>
              </a:rPr>
              <a:t>Chains have been torn asunder, giving me liberty;</a:t>
            </a: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r>
              <a:rPr lang="en-US" sz="2800" dirty="0">
                <a:effectLst/>
                <a:latin typeface="Century Gothic" panose="020B0502020202020204" pitchFamily="34" charset="0"/>
                <a:ea typeface="Calibri" panose="020F0502020204030204" pitchFamily="34" charset="0"/>
                <a:cs typeface="Times New Roman" panose="02020603050405020304" pitchFamily="18" charset="0"/>
              </a:rPr>
              <a:t>For the wonderful grace of Jesus reaches 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2213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Wonderful Grace of Jesus</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262979"/>
          </a:xfrm>
          <a:prstGeom prst="rect">
            <a:avLst/>
          </a:prstGeom>
          <a:noFill/>
          <a:ln>
            <a:noFill/>
          </a:ln>
        </p:spPr>
        <p:txBody>
          <a:bodyPr wrap="square" rtlCol="0">
            <a:spAutoFit/>
          </a:bodyPr>
          <a:lstStyle/>
          <a:p>
            <a:pPr marL="0" marR="0" algn="ctr">
              <a:spcBef>
                <a:spcPts val="0"/>
              </a:spcBef>
              <a:spcAft>
                <a:spcPts val="0"/>
              </a:spcAft>
            </a:pPr>
            <a:r>
              <a:rPr lang="en-US" sz="2800" dirty="0">
                <a:effectLst/>
                <a:latin typeface="Century Gothic" panose="020B0502020202020204" pitchFamily="34" charset="0"/>
                <a:ea typeface="Calibri" panose="020F0502020204030204" pitchFamily="34" charset="0"/>
                <a:cs typeface="Times New Roman" panose="02020603050405020304" pitchFamily="18" charset="0"/>
              </a:rPr>
              <a:t>Wonderful grace of Jesus, reaching the most defiled,</a:t>
            </a: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r>
              <a:rPr lang="en-US" sz="2800" dirty="0">
                <a:effectLst/>
                <a:latin typeface="Century Gothic" panose="020B0502020202020204" pitchFamily="34" charset="0"/>
                <a:ea typeface="Calibri" panose="020F0502020204030204" pitchFamily="34" charset="0"/>
                <a:cs typeface="Times New Roman" panose="02020603050405020304" pitchFamily="18" charset="0"/>
              </a:rPr>
              <a:t>By its transforming power, making him God’s dear child,</a:t>
            </a: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r>
              <a:rPr lang="en-US" sz="2800" dirty="0">
                <a:effectLst/>
                <a:latin typeface="Century Gothic" panose="020B0502020202020204" pitchFamily="34" charset="0"/>
                <a:ea typeface="Calibri" panose="020F0502020204030204" pitchFamily="34" charset="0"/>
                <a:cs typeface="Times New Roman" panose="02020603050405020304" pitchFamily="18" charset="0"/>
              </a:rPr>
              <a:t>Purchasing peace and heaven for all eternity—</a:t>
            </a: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r>
              <a:rPr lang="en-US" sz="2800" dirty="0">
                <a:effectLst/>
                <a:latin typeface="Century Gothic" panose="020B0502020202020204" pitchFamily="34" charset="0"/>
                <a:ea typeface="Calibri" panose="020F0502020204030204" pitchFamily="34" charset="0"/>
                <a:cs typeface="Times New Roman" panose="02020603050405020304" pitchFamily="18" charset="0"/>
              </a:rPr>
              <a:t>And the wonderful grace of Jesus reaches 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800" dirty="0">
                <a:effectLst/>
                <a:latin typeface="Century Gothic" panose="020B050202020202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800" dirty="0">
                <a:effectLst/>
                <a:latin typeface="Century Gothic" panose="020B0502020202020204" pitchFamily="34" charset="0"/>
                <a:ea typeface="Calibri" panose="020F0502020204030204" pitchFamily="34" charset="0"/>
                <a:cs typeface="Times New Roman" panose="02020603050405020304" pitchFamily="18" charset="0"/>
              </a:rPr>
              <a:t>Wonderful the matchless grace of Jesus,</a:t>
            </a: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r>
              <a:rPr lang="en-US" sz="2800" dirty="0">
                <a:effectLst/>
                <a:latin typeface="Century Gothic" panose="020B0502020202020204" pitchFamily="34" charset="0"/>
                <a:ea typeface="Calibri" panose="020F0502020204030204" pitchFamily="34" charset="0"/>
                <a:cs typeface="Times New Roman" panose="02020603050405020304" pitchFamily="18" charset="0"/>
              </a:rPr>
              <a:t>Deeper than the mighty rolling sea;</a:t>
            </a: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r>
              <a:rPr lang="en-US" sz="2800" dirty="0">
                <a:effectLst/>
                <a:latin typeface="Century Gothic" panose="020B0502020202020204" pitchFamily="34" charset="0"/>
                <a:ea typeface="Calibri" panose="020F0502020204030204" pitchFamily="34" charset="0"/>
                <a:cs typeface="Times New Roman" panose="02020603050405020304" pitchFamily="18" charset="0"/>
              </a:rPr>
              <a:t>Higher than the mountain, sparkling like a fountain,</a:t>
            </a: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r>
              <a:rPr lang="en-US" sz="2800" dirty="0">
                <a:effectLst/>
                <a:latin typeface="Century Gothic" panose="020B0502020202020204" pitchFamily="34" charset="0"/>
                <a:ea typeface="Calibri" panose="020F0502020204030204" pitchFamily="34" charset="0"/>
                <a:cs typeface="Times New Roman" panose="02020603050405020304" pitchFamily="18" charset="0"/>
              </a:rPr>
              <a:t>All-sufficient grace for even me!</a:t>
            </a: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r>
              <a:rPr lang="en-US" sz="2800" dirty="0">
                <a:effectLst/>
                <a:latin typeface="Century Gothic" panose="020B0502020202020204" pitchFamily="34" charset="0"/>
                <a:ea typeface="Calibri" panose="020F0502020204030204" pitchFamily="34" charset="0"/>
                <a:cs typeface="Times New Roman" panose="02020603050405020304" pitchFamily="18" charset="0"/>
              </a:rPr>
              <a:t>Broader than the scope of my transgressions,</a:t>
            </a: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r>
              <a:rPr lang="en-US" sz="2800" dirty="0">
                <a:effectLst/>
                <a:latin typeface="Century Gothic" panose="020B0502020202020204" pitchFamily="34" charset="0"/>
                <a:ea typeface="Calibri" panose="020F0502020204030204" pitchFamily="34" charset="0"/>
                <a:cs typeface="Times New Roman" panose="02020603050405020304" pitchFamily="18" charset="0"/>
              </a:rPr>
              <a:t>Greater far than all my sin and shame;</a:t>
            </a: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r>
              <a:rPr lang="en-US" sz="2800" dirty="0">
                <a:effectLst/>
                <a:latin typeface="Century Gothic" panose="020B0502020202020204" pitchFamily="34" charset="0"/>
                <a:ea typeface="Calibri" panose="020F0502020204030204" pitchFamily="34" charset="0"/>
                <a:cs typeface="Times New Roman" panose="02020603050405020304" pitchFamily="18" charset="0"/>
              </a:rPr>
              <a:t>Oh, magnify the precious Name of Jesus, Praise His Name!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5903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Romans 6:14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200329"/>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For sin shall not be master over you, for you are not under law but under grace.</a:t>
            </a:r>
            <a:r>
              <a:rPr lang="en-US"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0390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Romans 6:1-2</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754326"/>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1 What shall we say then? Are we to continue in sin so that grace may increase? 2 May it never be! How shall we who died to sin still live in it?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3613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Jude 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2308324"/>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For certain persons have crept in unnoticed, those who were long beforehand marked out for this condemnation, ungodly persons who turn the grace of our God into licentiousness and deny our only Master and Lord, Jesus Christ.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8821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Big Idea</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938992"/>
          </a:xfrm>
          <a:prstGeom prst="rect">
            <a:avLst/>
          </a:prstGeom>
          <a:noFill/>
          <a:ln>
            <a:noFill/>
          </a:ln>
        </p:spPr>
        <p:txBody>
          <a:bodyPr wrap="square" rtlCol="0">
            <a:spAutoFit/>
          </a:bodyPr>
          <a:lstStyle/>
          <a:p>
            <a:pPr marL="0" marR="0" algn="ctr">
              <a:spcBef>
                <a:spcPts val="0"/>
              </a:spcBef>
              <a:spcAft>
                <a:spcPts val="0"/>
              </a:spcAft>
            </a:pPr>
            <a:r>
              <a:rPr lang="en-US" sz="4000" b="1" i="1" dirty="0">
                <a:effectLst/>
                <a:latin typeface="Calibri" panose="020F0502020204030204" pitchFamily="34" charset="0"/>
                <a:ea typeface="Calibri" panose="020F0502020204030204" pitchFamily="34" charset="0"/>
                <a:cs typeface="Calibri" panose="020F0502020204030204" pitchFamily="34" charset="0"/>
              </a:rPr>
              <a:t>The two-fold work of the grace of God is to bring salvation and then to instruct God’s people for godliness and good deeds.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206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584775"/>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The grace of God brings salvation to all people (2:11)</a:t>
            </a:r>
          </a:p>
        </p:txBody>
      </p:sp>
      <p:sp>
        <p:nvSpPr>
          <p:cNvPr id="5" name="TextBox 4">
            <a:extLst>
              <a:ext uri="{FF2B5EF4-FFF2-40B4-BE49-F238E27FC236}">
                <a16:creationId xmlns:a16="http://schemas.microsoft.com/office/drawing/2014/main" id="{822B4037-11EE-40D8-BB1C-917E5174CD73}"/>
              </a:ext>
            </a:extLst>
          </p:cNvPr>
          <p:cNvSpPr txBox="1"/>
          <p:nvPr/>
        </p:nvSpPr>
        <p:spPr>
          <a:xfrm>
            <a:off x="281837" y="1825783"/>
            <a:ext cx="11661731" cy="461665"/>
          </a:xfrm>
          <a:prstGeom prst="rect">
            <a:avLst/>
          </a:prstGeom>
          <a:noFill/>
          <a:ln>
            <a:noFill/>
          </a:ln>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For the grace of God has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appeared</a:t>
            </a:r>
            <a:r>
              <a:rPr lang="en-US" sz="2400" i="1" dirty="0">
                <a:effectLst/>
                <a:latin typeface="Calibri" panose="020F0502020204030204" pitchFamily="34" charset="0"/>
                <a:ea typeface="Calibri" panose="020F0502020204030204" pitchFamily="34" charset="0"/>
                <a:cs typeface="Calibri" panose="020F0502020204030204" pitchFamily="34" charset="0"/>
              </a:rPr>
              <a:t>, bringing salvation to all men…</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8B8DE45-A770-43B6-86CD-59D55BDD9703}"/>
              </a:ext>
            </a:extLst>
          </p:cNvPr>
          <p:cNvSpPr txBox="1"/>
          <p:nvPr/>
        </p:nvSpPr>
        <p:spPr>
          <a:xfrm>
            <a:off x="246347" y="2579431"/>
            <a:ext cx="11661731" cy="1200329"/>
          </a:xfrm>
          <a:prstGeom prst="rect">
            <a:avLst/>
          </a:prstGeom>
          <a:noFill/>
          <a:ln>
            <a:noFill/>
          </a:ln>
        </p:spPr>
        <p:txBody>
          <a:bodyPr wrap="square" rtlCol="0">
            <a:spAutoFit/>
          </a:bodyPr>
          <a:lstStyle/>
          <a:p>
            <a:pPr algn="just"/>
            <a:r>
              <a:rPr lang="en-US" sz="2400" i="1" dirty="0">
                <a:latin typeface="Calibri" panose="020F0502020204030204" pitchFamily="34" charset="0"/>
                <a:cs typeface="Calibri" panose="020F0502020204030204" pitchFamily="34" charset="0"/>
              </a:rPr>
              <a:t>78 Because of the tender mercy of our God, With which the </a:t>
            </a:r>
            <a:r>
              <a:rPr lang="en-US" sz="2400" i="1" u="sng" dirty="0">
                <a:latin typeface="Calibri" panose="020F0502020204030204" pitchFamily="34" charset="0"/>
                <a:cs typeface="Calibri" panose="020F0502020204030204" pitchFamily="34" charset="0"/>
              </a:rPr>
              <a:t>Sunrise</a:t>
            </a:r>
            <a:r>
              <a:rPr lang="en-US" sz="2400" i="1" dirty="0">
                <a:latin typeface="Calibri" panose="020F0502020204030204" pitchFamily="34" charset="0"/>
                <a:cs typeface="Calibri" panose="020F0502020204030204" pitchFamily="34" charset="0"/>
              </a:rPr>
              <a:t> from on high will visit us, 79 TO </a:t>
            </a:r>
            <a:r>
              <a:rPr lang="en-US" sz="2400" i="1" u="sng" dirty="0">
                <a:latin typeface="Calibri" panose="020F0502020204030204" pitchFamily="34" charset="0"/>
                <a:cs typeface="Calibri" panose="020F0502020204030204" pitchFamily="34" charset="0"/>
              </a:rPr>
              <a:t>SHINE</a:t>
            </a:r>
            <a:r>
              <a:rPr lang="en-US" sz="2400" i="1" dirty="0">
                <a:latin typeface="Calibri" panose="020F0502020204030204" pitchFamily="34" charset="0"/>
                <a:cs typeface="Calibri" panose="020F0502020204030204" pitchFamily="34" charset="0"/>
              </a:rPr>
              <a:t> [appear] UPON THOSE WHO SIT IN DARKNESS AND THE SHADOW OF DEATH, To guide our feet into the way of peace."  (Luke 1:78-79)</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733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EEE0F9-7BC9-4998-8617-7CC115AD97E2}">
  <ds:schemaRefs>
    <ds:schemaRef ds:uri="http://schemas.microsoft.com/sharepoint/v3/contenttype/forms"/>
  </ds:schemaRefs>
</ds:datastoreItem>
</file>

<file path=customXml/itemProps3.xml><?xml version="1.0" encoding="utf-8"?>
<ds:datastoreItem xmlns:ds="http://schemas.openxmlformats.org/officeDocument/2006/customXml" ds:itemID="{2A1BD8E5-A18E-435C-B431-90A6B59F4B6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3564</TotalTime>
  <Words>831</Words>
  <Application>Microsoft Office PowerPoint</Application>
  <PresentationFormat>Widescreen</PresentationFormat>
  <Paragraphs>56</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Agency FB</vt:lpstr>
      <vt:lpstr>Arial</vt:lpstr>
      <vt:lpstr>Avenir Next LT Pro</vt:lpstr>
      <vt:lpstr>Bookman Old Style</vt:lpstr>
      <vt:lpstr>Calibri</vt:lpstr>
      <vt:lpstr>Century Gothic</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59</cp:revision>
  <dcterms:created xsi:type="dcterms:W3CDTF">2020-08-29T16:37:12Z</dcterms:created>
  <dcterms:modified xsi:type="dcterms:W3CDTF">2021-03-20T16:32:32Z</dcterms:modified>
</cp:coreProperties>
</file>